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7" r:id="rId2"/>
    <p:sldId id="256" r:id="rId3"/>
    <p:sldId id="257" r:id="rId4"/>
    <p:sldId id="266" r:id="rId5"/>
    <p:sldId id="261" r:id="rId6"/>
    <p:sldId id="258" r:id="rId7"/>
    <p:sldId id="267" r:id="rId8"/>
    <p:sldId id="268" r:id="rId9"/>
    <p:sldId id="270" r:id="rId10"/>
    <p:sldId id="259" r:id="rId11"/>
    <p:sldId id="271" r:id="rId12"/>
    <p:sldId id="262" r:id="rId13"/>
    <p:sldId id="263" r:id="rId14"/>
    <p:sldId id="264" r:id="rId15"/>
    <p:sldId id="276" r:id="rId16"/>
    <p:sldId id="273" r:id="rId17"/>
    <p:sldId id="275" r:id="rId18"/>
    <p:sldId id="27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p:cViewPr>
        <p:scale>
          <a:sx n="75" d="100"/>
          <a:sy n="75" d="100"/>
        </p:scale>
        <p:origin x="-115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9C67B2F-E2FC-45BF-8EF9-9CCAD499A064}" type="datetimeFigureOut">
              <a:rPr lang="en-US" smtClean="0"/>
              <a:t>11/3/2020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3CE5B87-0E92-42C3-9DCF-73B84D543CF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67B2F-E2FC-45BF-8EF9-9CCAD499A06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67B2F-E2FC-45BF-8EF9-9CCAD499A06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67B2F-E2FC-45BF-8EF9-9CCAD499A06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C67B2F-E2FC-45BF-8EF9-9CCAD499A064}"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3CE5B87-0E92-42C3-9DCF-73B84D543C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67B2F-E2FC-45BF-8EF9-9CCAD499A06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C67B2F-E2FC-45BF-8EF9-9CCAD499A064}"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C67B2F-E2FC-45BF-8EF9-9CCAD499A064}"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7B2F-E2FC-45BF-8EF9-9CCAD499A064}"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67B2F-E2FC-45BF-8EF9-9CCAD499A06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C67B2F-E2FC-45BF-8EF9-9CCAD499A064}"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E5B87-0E92-42C3-9DCF-73B84D543C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C67B2F-E2FC-45BF-8EF9-9CCAD499A064}" type="datetimeFigureOut">
              <a:rPr lang="en-US" smtClean="0"/>
              <a:t>11/3/2020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3CE5B87-0E92-42C3-9DCF-73B84D543C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ECONOMICS UNIT 2</a:t>
            </a:r>
            <a:endParaRPr lang="en-US" dirty="0"/>
          </a:p>
        </p:txBody>
      </p:sp>
      <p:sp>
        <p:nvSpPr>
          <p:cNvPr id="4" name="Subtitle 2"/>
          <p:cNvSpPr>
            <a:spLocks noGrp="1"/>
          </p:cNvSpPr>
          <p:nvPr>
            <p:ph idx="1"/>
          </p:nvPr>
        </p:nvSpPr>
        <p:spPr>
          <a:solidFill>
            <a:schemeClr val="bg2">
              <a:lumMod val="20000"/>
              <a:lumOff val="80000"/>
            </a:schemeClr>
          </a:solidFill>
          <a:ln>
            <a:solidFill>
              <a:schemeClr val="bg2"/>
            </a:solidFill>
          </a:ln>
        </p:spPr>
        <p:txBody>
          <a:bodyPr>
            <a:noAutofit/>
          </a:bodyPr>
          <a:lstStyle/>
          <a:p>
            <a:r>
              <a:rPr lang="en-US" sz="3200" b="1" dirty="0" smtClean="0">
                <a:solidFill>
                  <a:schemeClr val="bg1"/>
                </a:solidFill>
              </a:rPr>
              <a:t>Presented by: </a:t>
            </a:r>
            <a:r>
              <a:rPr lang="en-US" sz="3200" b="1" dirty="0">
                <a:solidFill>
                  <a:schemeClr val="bg1"/>
                </a:solidFill>
              </a:rPr>
              <a:t>Dr. Ruby Kazmi</a:t>
            </a:r>
          </a:p>
          <a:p>
            <a:r>
              <a:rPr lang="en-US" sz="3200" b="1" dirty="0" smtClean="0">
                <a:solidFill>
                  <a:schemeClr val="bg1"/>
                </a:solidFill>
              </a:rPr>
              <a:t> Designation : Assistant Professor </a:t>
            </a:r>
          </a:p>
          <a:p>
            <a:r>
              <a:rPr lang="en-US" sz="3200" b="1" dirty="0">
                <a:solidFill>
                  <a:schemeClr val="bg1"/>
                </a:solidFill>
              </a:rPr>
              <a:t> </a:t>
            </a:r>
            <a:r>
              <a:rPr lang="en-US" sz="3200" b="1" dirty="0" smtClean="0">
                <a:solidFill>
                  <a:schemeClr val="bg1"/>
                </a:solidFill>
              </a:rPr>
              <a:t>Department </a:t>
            </a:r>
            <a:r>
              <a:rPr lang="en-US" sz="3200" b="1" dirty="0" smtClean="0">
                <a:solidFill>
                  <a:schemeClr val="bg1"/>
                </a:solidFill>
              </a:rPr>
              <a:t>of Economic </a:t>
            </a:r>
          </a:p>
          <a:p>
            <a:r>
              <a:rPr lang="en-US" sz="3200" b="1" dirty="0" smtClean="0">
                <a:solidFill>
                  <a:schemeClr val="bg1"/>
                </a:solidFill>
              </a:rPr>
              <a:t> </a:t>
            </a:r>
            <a:r>
              <a:rPr lang="en-US" sz="3200" b="1" dirty="0" smtClean="0">
                <a:solidFill>
                  <a:schemeClr val="bg1"/>
                </a:solidFill>
              </a:rPr>
              <a:t>Shia P.G </a:t>
            </a:r>
            <a:r>
              <a:rPr lang="en-US" sz="3200" b="1" dirty="0" smtClean="0">
                <a:solidFill>
                  <a:schemeClr val="bg1"/>
                </a:solidFill>
              </a:rPr>
              <a:t>College </a:t>
            </a:r>
          </a:p>
          <a:p>
            <a:r>
              <a:rPr lang="en-US" sz="3200" b="1" dirty="0" smtClean="0">
                <a:solidFill>
                  <a:schemeClr val="bg1"/>
                </a:solidFill>
              </a:rPr>
              <a:t> </a:t>
            </a:r>
            <a:r>
              <a:rPr lang="en-US" sz="3200" b="1" dirty="0" err="1" smtClean="0">
                <a:solidFill>
                  <a:schemeClr val="bg1"/>
                </a:solidFill>
              </a:rPr>
              <a:t>Lucknow</a:t>
            </a:r>
            <a:r>
              <a:rPr lang="en-US" sz="3200" b="1" dirty="0" smtClean="0">
                <a:solidFill>
                  <a:schemeClr val="bg1"/>
                </a:solidFill>
              </a:rPr>
              <a:t> </a:t>
            </a:r>
            <a:endParaRPr lang="en-US" sz="3200" b="1" dirty="0">
              <a:solidFill>
                <a:schemeClr val="bg1"/>
              </a:solidFill>
            </a:endParaRPr>
          </a:p>
          <a:p>
            <a:endParaRPr lang="en-US" sz="32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1910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59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DEVELOPMENT</a:t>
            </a:r>
            <a:br>
              <a:rPr lang="en-US" dirty="0" smtClean="0"/>
            </a:b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marL="137160" indent="0">
              <a:buNone/>
            </a:pPr>
            <a:r>
              <a:rPr lang="en-US" dirty="0" smtClean="0"/>
              <a:t>Sustainable development is a development that meet the needs of the present without compromising the ability of future generations to meet their own needs .</a:t>
            </a:r>
          </a:p>
          <a:p>
            <a:pPr marL="137160" indent="0">
              <a:buNone/>
            </a:pPr>
            <a:r>
              <a:rPr lang="en-US" dirty="0" smtClean="0"/>
              <a:t>Sustainable development is the practice of developing land and construction project in a manner that reduces their impact on the environment by allowing them to create energy efficient model of self - sufficiency . This can take the form of installing solar panels or wind generators or factory sites using geothermal heating techniques . </a:t>
            </a:r>
          </a:p>
        </p:txBody>
      </p:sp>
    </p:spTree>
    <p:extLst>
      <p:ext uri="{BB962C8B-B14F-4D97-AF65-F5344CB8AC3E}">
        <p14:creationId xmlns:p14="http://schemas.microsoft.com/office/powerpoint/2010/main" val="208896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5943600"/>
          </a:xfrm>
        </p:spPr>
        <p:txBody>
          <a:bodyPr>
            <a:normAutofit lnSpcReduction="10000"/>
          </a:bodyPr>
          <a:lstStyle/>
          <a:p>
            <a:pPr marL="137160" indent="0">
              <a:buNone/>
            </a:pPr>
            <a:r>
              <a:rPr lang="en-US" dirty="0"/>
              <a:t>According to </a:t>
            </a:r>
            <a:r>
              <a:rPr lang="en-US" dirty="0" err="1"/>
              <a:t>Mutofa</a:t>
            </a:r>
            <a:r>
              <a:rPr lang="en-US" dirty="0"/>
              <a:t> K </a:t>
            </a:r>
            <a:r>
              <a:rPr lang="en-US" dirty="0" err="1"/>
              <a:t>Tolba</a:t>
            </a:r>
            <a:r>
              <a:rPr lang="en-US" dirty="0"/>
              <a:t> (of UNEP), the concept of sustainable development implies </a:t>
            </a:r>
            <a:r>
              <a:rPr lang="en-US" dirty="0" smtClean="0"/>
              <a:t>:</a:t>
            </a:r>
          </a:p>
          <a:p>
            <a:r>
              <a:rPr lang="en-US" dirty="0" smtClean="0"/>
              <a:t>Help for the very poor because they are left with no option other than to destroy their environment .</a:t>
            </a:r>
          </a:p>
          <a:p>
            <a:r>
              <a:rPr lang="en-US" dirty="0" smtClean="0"/>
              <a:t>Ideas of self reliant development , within natural resources constraint.</a:t>
            </a:r>
          </a:p>
          <a:p>
            <a:r>
              <a:rPr lang="en-US" dirty="0" smtClean="0"/>
              <a:t>The great issues of health control ,appropriate technologies , food ,self reliance ,clean water and shelter for all.</a:t>
            </a:r>
          </a:p>
          <a:p>
            <a:r>
              <a:rPr lang="en-US" dirty="0" smtClean="0"/>
              <a:t>The notion that people </a:t>
            </a:r>
            <a:r>
              <a:rPr lang="en-US" dirty="0" err="1" smtClean="0"/>
              <a:t>centred</a:t>
            </a:r>
            <a:r>
              <a:rPr lang="en-US" dirty="0" smtClean="0"/>
              <a:t> initiatives are needed ;  human being in other words , are the resources in the concept . </a:t>
            </a:r>
          </a:p>
          <a:p>
            <a:pPr marL="137160" indent="0">
              <a:buNone/>
            </a:pP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063891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 </a:t>
            </a:r>
            <a:endParaRPr lang="en-US" dirty="0"/>
          </a:p>
        </p:txBody>
      </p:sp>
      <p:sp>
        <p:nvSpPr>
          <p:cNvPr id="3" name="Content Placeholder 2"/>
          <p:cNvSpPr>
            <a:spLocks noGrp="1"/>
          </p:cNvSpPr>
          <p:nvPr>
            <p:ph idx="1"/>
          </p:nvPr>
        </p:nvSpPr>
        <p:spPr/>
        <p:txBody>
          <a:bodyPr/>
          <a:lstStyle/>
          <a:p>
            <a:pPr marL="137160" indent="0">
              <a:buNone/>
            </a:pPr>
            <a:endParaRPr lang="en-US" dirty="0" smtClean="0"/>
          </a:p>
          <a:p>
            <a:pPr marL="137160" indent="0">
              <a:buNone/>
            </a:pPr>
            <a:r>
              <a:rPr lang="en-US" dirty="0" smtClean="0"/>
              <a:t>The sum total of all the physical , chemical , biological and social factors surrounding a man may be termed as environment .</a:t>
            </a:r>
          </a:p>
          <a:p>
            <a:pPr marL="137160" indent="0">
              <a:buNone/>
            </a:pPr>
            <a:r>
              <a:rPr lang="en-US" dirty="0" smtClean="0"/>
              <a:t>Each element in the surrounding forms resource on which the human beings depend , in order to develop economically and socially a better life system .</a:t>
            </a:r>
          </a:p>
        </p:txBody>
      </p:sp>
    </p:spTree>
    <p:extLst>
      <p:ext uri="{BB962C8B-B14F-4D97-AF65-F5344CB8AC3E}">
        <p14:creationId xmlns:p14="http://schemas.microsoft.com/office/powerpoint/2010/main" val="253103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 </a:t>
            </a:r>
            <a:endParaRPr lang="en-US" dirty="0"/>
          </a:p>
        </p:txBody>
      </p:sp>
      <p:sp>
        <p:nvSpPr>
          <p:cNvPr id="3" name="Content Placeholder 2"/>
          <p:cNvSpPr>
            <a:spLocks noGrp="1"/>
          </p:cNvSpPr>
          <p:nvPr>
            <p:ph idx="1"/>
          </p:nvPr>
        </p:nvSpPr>
        <p:spPr/>
        <p:txBody>
          <a:bodyPr/>
          <a:lstStyle/>
          <a:p>
            <a:pPr marL="137160" indent="0">
              <a:buNone/>
            </a:pPr>
            <a:r>
              <a:rPr lang="en-US" dirty="0" smtClean="0"/>
              <a:t>The resources which can be renewed along with their exploitation and can be always available for use are known as renewable resources . That is these resource have natural generation and these are in exhaustible .</a:t>
            </a:r>
          </a:p>
          <a:p>
            <a:pPr marL="137160" indent="0">
              <a:buNone/>
            </a:pPr>
            <a:r>
              <a:rPr lang="en-US" dirty="0" smtClean="0"/>
              <a:t>For example – air, forest , solar energy </a:t>
            </a:r>
            <a:r>
              <a:rPr lang="en-US" dirty="0" err="1" smtClean="0"/>
              <a:t>etc</a:t>
            </a:r>
            <a:r>
              <a:rPr lang="en-US" dirty="0" smtClean="0"/>
              <a:t> .</a:t>
            </a:r>
            <a:endParaRPr lang="en-US" dirty="0"/>
          </a:p>
        </p:txBody>
      </p:sp>
    </p:spTree>
    <p:extLst>
      <p:ext uri="{BB962C8B-B14F-4D97-AF65-F5344CB8AC3E}">
        <p14:creationId xmlns:p14="http://schemas.microsoft.com/office/powerpoint/2010/main" val="204555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RENEWABLE RESOURCES</a:t>
            </a:r>
            <a:endParaRPr lang="en-US" dirty="0"/>
          </a:p>
        </p:txBody>
      </p:sp>
      <p:sp>
        <p:nvSpPr>
          <p:cNvPr id="3" name="Content Placeholder 2"/>
          <p:cNvSpPr>
            <a:spLocks noGrp="1"/>
          </p:cNvSpPr>
          <p:nvPr>
            <p:ph idx="1"/>
          </p:nvPr>
        </p:nvSpPr>
        <p:spPr/>
        <p:txBody>
          <a:bodyPr/>
          <a:lstStyle/>
          <a:p>
            <a:pPr marL="137160" indent="0">
              <a:buNone/>
            </a:pPr>
            <a:r>
              <a:rPr lang="en-US" dirty="0" smtClean="0"/>
              <a:t>The resources which are present in fruit quantities and can not be renewed along with their exploitation are known as non renewable resources . That is if these resources are used in large scale , these will exhausted soon . So these are also known as exhaustible resources . </a:t>
            </a:r>
          </a:p>
          <a:p>
            <a:pPr marL="137160" indent="0">
              <a:buNone/>
            </a:pPr>
            <a:r>
              <a:rPr lang="en-US" dirty="0" smtClean="0"/>
              <a:t>Some examples of such type of resources are coal , minerals , fossil fuels etc. </a:t>
            </a:r>
            <a:endParaRPr lang="en-US" dirty="0"/>
          </a:p>
        </p:txBody>
      </p:sp>
    </p:spTree>
    <p:extLst>
      <p:ext uri="{BB962C8B-B14F-4D97-AF65-F5344CB8AC3E}">
        <p14:creationId xmlns:p14="http://schemas.microsoft.com/office/powerpoint/2010/main" val="2356379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Definition of scarcity role of natural resources in Extraction and productive activity</a:t>
            </a:r>
            <a:endParaRPr lang="en-US" sz="2800" dirty="0"/>
          </a:p>
        </p:txBody>
      </p:sp>
      <p:sp>
        <p:nvSpPr>
          <p:cNvPr id="3" name="Content Placeholder 2"/>
          <p:cNvSpPr>
            <a:spLocks noGrp="1"/>
          </p:cNvSpPr>
          <p:nvPr>
            <p:ph idx="1"/>
          </p:nvPr>
        </p:nvSpPr>
        <p:spPr/>
        <p:txBody>
          <a:bodyPr/>
          <a:lstStyle/>
          <a:p>
            <a:pPr marL="137160" indent="0">
              <a:buNone/>
            </a:pPr>
            <a:r>
              <a:rPr lang="en-US" dirty="0" smtClean="0"/>
              <a:t>Resource scarcity is the lack of availability of necessary supplies required to maintain life or a specific quality of life , and is one of the fundamental ideas that economics due to the facts that human wants are unlimited in quantity but the various resources we have available on our planet to fill human needs are limited and therefore, must be </a:t>
            </a:r>
            <a:r>
              <a:rPr lang="en-US" dirty="0" err="1" smtClean="0"/>
              <a:t>rationad</a:t>
            </a:r>
            <a:r>
              <a:rPr lang="en-US" dirty="0" smtClean="0"/>
              <a:t> and </a:t>
            </a:r>
            <a:r>
              <a:rPr lang="en-US" dirty="0" err="1" smtClean="0"/>
              <a:t>carefull</a:t>
            </a:r>
            <a:r>
              <a:rPr lang="en-US" dirty="0" smtClean="0"/>
              <a:t> choices must be made in distribution of resources .</a:t>
            </a:r>
            <a:endParaRPr lang="en-US" dirty="0"/>
          </a:p>
        </p:txBody>
      </p:sp>
    </p:spTree>
    <p:extLst>
      <p:ext uri="{BB962C8B-B14F-4D97-AF65-F5344CB8AC3E}">
        <p14:creationId xmlns:p14="http://schemas.microsoft.com/office/powerpoint/2010/main" val="411236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09360"/>
          </a:xfrm>
        </p:spPr>
        <p:txBody>
          <a:bodyPr>
            <a:normAutofit lnSpcReduction="10000"/>
          </a:bodyPr>
          <a:lstStyle/>
          <a:p>
            <a:r>
              <a:rPr lang="en-US" dirty="0" smtClean="0"/>
              <a:t>Identify – Scan the environment for resource scarcity risks that will move a specific resource from a state of availability to one of scarcity. </a:t>
            </a:r>
          </a:p>
          <a:p>
            <a:r>
              <a:rPr lang="en-US" dirty="0" smtClean="0"/>
              <a:t>Recognize – Identify scarcity impacts on resources , including where used in what qualities scarce resources appear in product  supply chains.</a:t>
            </a:r>
          </a:p>
          <a:p>
            <a:r>
              <a:rPr lang="en-US" dirty="0" smtClean="0"/>
              <a:t>Mitigate – Create </a:t>
            </a:r>
            <a:r>
              <a:rPr lang="en-US" dirty="0" err="1" smtClean="0"/>
              <a:t>stragegies</a:t>
            </a:r>
            <a:r>
              <a:rPr lang="en-US" dirty="0" smtClean="0"/>
              <a:t> that avoid the use of scarce resources in product designs while increasing the focus on recovering and </a:t>
            </a:r>
            <a:r>
              <a:rPr lang="en-US" dirty="0" err="1" smtClean="0"/>
              <a:t>reclamatiom</a:t>
            </a:r>
            <a:r>
              <a:rPr lang="en-US" dirty="0" smtClean="0"/>
              <a:t>.</a:t>
            </a:r>
          </a:p>
          <a:p>
            <a:r>
              <a:rPr lang="en-US" dirty="0" smtClean="0"/>
              <a:t>Promote – Educate skate holders an advocate with industry and government for policies that controls and mitigate the impact of natural resource scarcity .</a:t>
            </a:r>
            <a:endParaRPr lang="en-US" dirty="0"/>
          </a:p>
        </p:txBody>
      </p:sp>
    </p:spTree>
    <p:extLst>
      <p:ext uri="{BB962C8B-B14F-4D97-AF65-F5344CB8AC3E}">
        <p14:creationId xmlns:p14="http://schemas.microsoft.com/office/powerpoint/2010/main" val="3627018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UNCERTAINITY OF RESOURCE </a:t>
            </a:r>
            <a:endParaRPr lang="en-US" dirty="0"/>
          </a:p>
        </p:txBody>
      </p:sp>
      <p:sp>
        <p:nvSpPr>
          <p:cNvPr id="3" name="Content Placeholder 2"/>
          <p:cNvSpPr>
            <a:spLocks noGrp="1"/>
          </p:cNvSpPr>
          <p:nvPr>
            <p:ph idx="1"/>
          </p:nvPr>
        </p:nvSpPr>
        <p:spPr/>
        <p:txBody>
          <a:bodyPr/>
          <a:lstStyle/>
          <a:p>
            <a:r>
              <a:rPr lang="en-US" dirty="0" smtClean="0"/>
              <a:t>Availability ,use and renewability of natural resources pose a serious problem in decision making on environmental issues .</a:t>
            </a:r>
          </a:p>
          <a:p>
            <a:r>
              <a:rPr lang="en-US" dirty="0" smtClean="0"/>
              <a:t>There is often lack of information and knowledge about sourcing , availability , likelihood of alternative states of environment , how these states and actions may combine to form outcomes and the net benefits of different outcomes .</a:t>
            </a:r>
            <a:endParaRPr lang="en-US" dirty="0"/>
          </a:p>
        </p:txBody>
      </p:sp>
    </p:spTree>
    <p:extLst>
      <p:ext uri="{BB962C8B-B14F-4D97-AF65-F5344CB8AC3E}">
        <p14:creationId xmlns:p14="http://schemas.microsoft.com/office/powerpoint/2010/main" val="2756464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t>RESOURCE </a:t>
            </a:r>
            <a:r>
              <a:rPr lang="en-US" dirty="0" smtClean="0"/>
              <a:t>EXTRACTION AND ENVIRONMENTAL COST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Extraction of a natural resource impose environmental cost on society. The aesthetic cost of strip mining , the occupational health hazard associated with coal mining and the acids leached into streams from mine operators are example of associated environmental cost .</a:t>
            </a:r>
          </a:p>
          <a:p>
            <a:r>
              <a:rPr lang="en-US" dirty="0" smtClean="0"/>
              <a:t>The cost of extraction and sale including user cost is borne by the resource owner and is taken account of in the calculation of how much of the resource to extract .</a:t>
            </a:r>
          </a:p>
          <a:p>
            <a:r>
              <a:rPr lang="en-US" dirty="0" smtClean="0"/>
              <a:t>The environmental damage that results from extraction of natural resources however is an external cost which is not borne by the owner and as such it will not be a part of the extraction decision. </a:t>
            </a:r>
            <a:endParaRPr lang="en-US" dirty="0"/>
          </a:p>
        </p:txBody>
      </p:sp>
    </p:spTree>
    <p:extLst>
      <p:ext uri="{BB962C8B-B14F-4D97-AF65-F5344CB8AC3E}">
        <p14:creationId xmlns:p14="http://schemas.microsoft.com/office/powerpoint/2010/main" val="347181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smtClean="0"/>
              <a:t>Eugine</a:t>
            </a:r>
            <a:r>
              <a:rPr lang="en-US" dirty="0" smtClean="0"/>
              <a:t>, T: Environmental Economics</a:t>
            </a:r>
          </a:p>
          <a:p>
            <a:r>
              <a:rPr lang="en-US" dirty="0" err="1" smtClean="0"/>
              <a:t>Karpagam</a:t>
            </a:r>
            <a:r>
              <a:rPr lang="en-US" dirty="0" smtClean="0"/>
              <a:t>, M: Environmental Economics</a:t>
            </a:r>
          </a:p>
          <a:p>
            <a:r>
              <a:rPr lang="en-US" dirty="0" smtClean="0"/>
              <a:t>ML, </a:t>
            </a:r>
            <a:r>
              <a:rPr lang="en-US" dirty="0" err="1" smtClean="0"/>
              <a:t>Jhingon</a:t>
            </a:r>
            <a:r>
              <a:rPr lang="en-US" dirty="0" smtClean="0"/>
              <a:t>: Environmental Economics</a:t>
            </a:r>
          </a:p>
          <a:p>
            <a:r>
              <a:rPr lang="en-US" dirty="0" smtClean="0"/>
              <a:t>From Wikipedia </a:t>
            </a:r>
            <a:endParaRPr lang="en-US" dirty="0" smtClean="0"/>
          </a:p>
          <a:p>
            <a:r>
              <a:rPr lang="en-US" dirty="0" smtClean="0"/>
              <a:t>Dr. Ashok Kumar </a:t>
            </a:r>
            <a:r>
              <a:rPr lang="en-US" dirty="0" err="1" smtClean="0"/>
              <a:t>Kaithal</a:t>
            </a:r>
            <a:endParaRPr lang="en-US" dirty="0"/>
          </a:p>
        </p:txBody>
      </p:sp>
    </p:spTree>
    <p:extLst>
      <p:ext uri="{BB962C8B-B14F-4D97-AF65-F5344CB8AC3E}">
        <p14:creationId xmlns:p14="http://schemas.microsoft.com/office/powerpoint/2010/main" val="574625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001000" cy="1600201"/>
          </a:xfrm>
        </p:spPr>
        <p:txBody>
          <a:bodyPr>
            <a:normAutofit/>
          </a:bodyPr>
          <a:lstStyle/>
          <a:p>
            <a:r>
              <a:rPr lang="en-US" sz="4800" dirty="0" smtClean="0"/>
              <a:t>Environment</a:t>
            </a:r>
            <a:endParaRPr lang="en-US" sz="4800" dirty="0"/>
          </a:p>
        </p:txBody>
      </p:sp>
      <p:sp>
        <p:nvSpPr>
          <p:cNvPr id="3" name="Subtitle 2"/>
          <p:cNvSpPr>
            <a:spLocks noGrp="1"/>
          </p:cNvSpPr>
          <p:nvPr>
            <p:ph type="subTitle" idx="1"/>
          </p:nvPr>
        </p:nvSpPr>
        <p:spPr>
          <a:xfrm>
            <a:off x="1371600" y="3429000"/>
            <a:ext cx="6400800" cy="1981200"/>
          </a:xfrm>
        </p:spPr>
        <p:txBody>
          <a:bodyPr>
            <a:noAutofit/>
          </a:bodyPr>
          <a:lstStyle/>
          <a:p>
            <a:r>
              <a:rPr lang="en-US" sz="2800" dirty="0" smtClean="0"/>
              <a:t>The term environment is understood not as an area surrounding a small place but as one that affects the existence and survival of the organisms it surrounds . People over the world have varied needs , to satisfy all of which ,they turn to the environment.</a:t>
            </a:r>
            <a:endParaRPr lang="en-US" sz="2800" dirty="0"/>
          </a:p>
        </p:txBody>
      </p:sp>
    </p:spTree>
    <p:extLst>
      <p:ext uri="{BB962C8B-B14F-4D97-AF65-F5344CB8AC3E}">
        <p14:creationId xmlns:p14="http://schemas.microsoft.com/office/powerpoint/2010/main" val="3568277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ironic that most dictionaries define development as ‘’gradual advancement or growth through a series of progressive changes ; also , the result of developing , or a development state ‘’.     </a:t>
            </a:r>
          </a:p>
          <a:p>
            <a:r>
              <a:rPr lang="en-US" dirty="0" smtClean="0"/>
              <a:t>For the purpose of this debate we focus on economic development which is basically a process of developing and maintaining suitable economic ,social and political environment , in which balanced growth may be realized .</a:t>
            </a:r>
          </a:p>
          <a:p>
            <a:r>
              <a:rPr lang="en-US" dirty="0" smtClean="0"/>
              <a:t>Economic development may be traced back to the industrial revolution and to the development that has taken place in the industrial world .                                                                                                 </a:t>
            </a:r>
            <a:endParaRPr lang="en-US" dirty="0"/>
          </a:p>
        </p:txBody>
      </p:sp>
    </p:spTree>
    <p:extLst>
      <p:ext uri="{BB962C8B-B14F-4D97-AF65-F5344CB8AC3E}">
        <p14:creationId xmlns:p14="http://schemas.microsoft.com/office/powerpoint/2010/main" val="4049784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ENVIRONMENT V/S DEVELOPMENT</a:t>
            </a:r>
            <a:endParaRPr lang="en-US" sz="4000"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smtClean="0"/>
              <a:t>Human beings have been essentially designed a creatures looking for ways and means to constantly improve their lives .Development may be viewed as a drug holding the answer to fulfilling the human needs .But lately the side effects of this wonder drug have become painfully obvious ; the focus of which has mainly rested on the environment .</a:t>
            </a:r>
          </a:p>
          <a:p>
            <a:pPr marL="137160" indent="0">
              <a:buNone/>
            </a:pPr>
            <a:r>
              <a:rPr lang="en-US" dirty="0" smtClean="0"/>
              <a:t>Development has had both positive and negative effects on the environment and herein lies the kernel of the debate.</a:t>
            </a:r>
          </a:p>
          <a:p>
            <a:pPr marL="137160" indent="0">
              <a:buNone/>
            </a:pPr>
            <a:r>
              <a:rPr lang="en-US" dirty="0" smtClean="0"/>
              <a:t>Both environment and development have a wide understanding and meaning. Therefore, it is imperative to clearly define the two terms and the framework within which they will be operating. </a:t>
            </a:r>
            <a:endParaRPr lang="en-US" dirty="0"/>
          </a:p>
        </p:txBody>
      </p:sp>
    </p:spTree>
    <p:extLst>
      <p:ext uri="{BB962C8B-B14F-4D97-AF65-F5344CB8AC3E}">
        <p14:creationId xmlns:p14="http://schemas.microsoft.com/office/powerpoint/2010/main" val="261245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STRESS </a:t>
            </a:r>
            <a:endParaRPr lang="en-US"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pPr marL="137160" indent="0">
              <a:buNone/>
            </a:pPr>
            <a:r>
              <a:rPr lang="en-US" dirty="0" smtClean="0"/>
              <a:t>Environmental stress can be defined as the emotional , cognitive and behavioral responses to an environmental stimulus ( or stressor ) . Much of the research on environmental stress focuses on examining how different environmental stimuli affect such psychological consequences .</a:t>
            </a:r>
            <a:r>
              <a:rPr lang="en-US" dirty="0"/>
              <a:t> The physical environment affects people in many ways, how they feel, what they think and how they act. When the demands of the physical environment outweigh an individual’s ability to deal with those demands, stress occurs. Environmental stress refers to a negative subjective psychological response to an environmental stimulus. It is important to note that an environmental stimulus that is stressful for one person in a particular situation may not be stressful for another or for the same person in a different situation. As such, environmental stress is an interaction between an individual and an external stimulus.</a:t>
            </a:r>
            <a:endParaRPr lang="en-US" dirty="0" smtClean="0"/>
          </a:p>
          <a:p>
            <a:pPr marL="137160" indent="0">
              <a:buNone/>
            </a:pPr>
            <a:endParaRPr lang="en-US" dirty="0"/>
          </a:p>
        </p:txBody>
      </p:sp>
    </p:spTree>
    <p:extLst>
      <p:ext uri="{BB962C8B-B14F-4D97-AF65-F5344CB8AC3E}">
        <p14:creationId xmlns:p14="http://schemas.microsoft.com/office/powerpoint/2010/main" val="38456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KUZNET’S CURVE</a:t>
            </a:r>
            <a:endParaRPr lang="en-US" dirty="0"/>
          </a:p>
        </p:txBody>
      </p:sp>
      <p:sp>
        <p:nvSpPr>
          <p:cNvPr id="3" name="Content Placeholder 2"/>
          <p:cNvSpPr>
            <a:spLocks noGrp="1"/>
          </p:cNvSpPr>
          <p:nvPr>
            <p:ph idx="1"/>
          </p:nvPr>
        </p:nvSpPr>
        <p:spPr/>
        <p:txBody>
          <a:bodyPr>
            <a:normAutofit/>
          </a:bodyPr>
          <a:lstStyle/>
          <a:p>
            <a:pPr marL="137160" indent="0">
              <a:buNone/>
            </a:pPr>
            <a:r>
              <a:rPr lang="en-US" dirty="0" smtClean="0"/>
              <a:t>The </a:t>
            </a:r>
            <a:r>
              <a:rPr lang="en-US" dirty="0" err="1"/>
              <a:t>K</a:t>
            </a:r>
            <a:r>
              <a:rPr lang="en-US" dirty="0" err="1" smtClean="0"/>
              <a:t>uznet’s</a:t>
            </a:r>
            <a:r>
              <a:rPr lang="en-US" dirty="0" smtClean="0"/>
              <a:t> curve is a hypothetical curve that graphs economic inequality against  income per capita over the course of economic development which was presumed to correlate with time . </a:t>
            </a:r>
          </a:p>
          <a:p>
            <a:pPr marL="137160" indent="0">
              <a:buNone/>
            </a:pPr>
            <a:r>
              <a:rPr lang="en-US" dirty="0" smtClean="0"/>
              <a:t>This curve is meant to illustrate economic </a:t>
            </a:r>
            <a:r>
              <a:rPr lang="en-US" dirty="0" err="1" smtClean="0"/>
              <a:t>simon</a:t>
            </a:r>
            <a:r>
              <a:rPr lang="en-US" dirty="0" smtClean="0"/>
              <a:t> </a:t>
            </a:r>
            <a:r>
              <a:rPr lang="en-US" dirty="0" err="1" smtClean="0"/>
              <a:t>kuznet’s</a:t>
            </a:r>
            <a:r>
              <a:rPr lang="en-US" dirty="0" smtClean="0"/>
              <a:t> hypothesis about the </a:t>
            </a:r>
            <a:r>
              <a:rPr lang="en-US" dirty="0" err="1" smtClean="0"/>
              <a:t>behaviour</a:t>
            </a:r>
            <a:r>
              <a:rPr lang="en-US" dirty="0" smtClean="0"/>
              <a:t> and relationship of these two variables as an economy develops from a primarily rural agricultural society to an industrialized urban economy. </a:t>
            </a:r>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smtClean="0"/>
          </a:p>
          <a:p>
            <a:pPr marL="137160" indent="0">
              <a:buNone/>
            </a:pPr>
            <a:endParaRPr lang="en-US" dirty="0" smtClean="0"/>
          </a:p>
          <a:p>
            <a:pPr marL="137160" indent="0">
              <a:buNone/>
            </a:pPr>
            <a:endParaRPr lang="en-US" dirty="0" smtClean="0"/>
          </a:p>
          <a:p>
            <a:pPr marL="137160" indent="0">
              <a:buNone/>
            </a:pPr>
            <a:endParaRPr lang="en-US" dirty="0" smtClean="0"/>
          </a:p>
        </p:txBody>
      </p:sp>
    </p:spTree>
    <p:extLst>
      <p:ext uri="{BB962C8B-B14F-4D97-AF65-F5344CB8AC3E}">
        <p14:creationId xmlns:p14="http://schemas.microsoft.com/office/powerpoint/2010/main" val="249829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HYPOTHESIS</a:t>
            </a:r>
            <a:endParaRPr lang="en-US" sz="2800" dirty="0"/>
          </a:p>
        </p:txBody>
      </p:sp>
      <p:sp>
        <p:nvSpPr>
          <p:cNvPr id="3" name="Content Placeholder 2"/>
          <p:cNvSpPr>
            <a:spLocks noGrp="1"/>
          </p:cNvSpPr>
          <p:nvPr>
            <p:ph idx="1"/>
          </p:nvPr>
        </p:nvSpPr>
        <p:spPr>
          <a:xfrm>
            <a:off x="495300" y="1380807"/>
            <a:ext cx="8229600" cy="4709160"/>
          </a:xfrm>
        </p:spPr>
        <p:txBody>
          <a:bodyPr/>
          <a:lstStyle/>
          <a:p>
            <a:pPr marL="137160" indent="0">
              <a:buNone/>
            </a:pPr>
            <a:r>
              <a:rPr lang="en-US" dirty="0" smtClean="0"/>
              <a:t>Simon Kuznets hypothesized that as an economy develops , market forces first increase then decrease the overall economic inequality of the society ,which is illustrated by the inverted u-shape of the </a:t>
            </a:r>
            <a:r>
              <a:rPr lang="en-US" dirty="0" err="1" smtClean="0"/>
              <a:t>kuznet’s</a:t>
            </a:r>
            <a:r>
              <a:rPr lang="en-US" dirty="0" smtClean="0"/>
              <a:t> curve.</a:t>
            </a:r>
          </a:p>
          <a:p>
            <a:pPr marL="137160" indent="0">
              <a:buNone/>
            </a:pPr>
            <a:endParaRPr lang="en-US" dirty="0" smtClean="0"/>
          </a:p>
          <a:p>
            <a:pPr marL="13716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35387"/>
            <a:ext cx="6781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63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THEORY </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As a society industrializes, the center of the economy shifts from rural areas to the cities.</a:t>
            </a:r>
          </a:p>
          <a:p>
            <a:r>
              <a:rPr lang="en-US" dirty="0" smtClean="0"/>
              <a:t>Rural laborers such as farmers begins to migrate seeking better paying jobs .</a:t>
            </a:r>
          </a:p>
          <a:p>
            <a:r>
              <a:rPr lang="en-US" dirty="0" smtClean="0"/>
              <a:t>This migration , however ,results in a large rural urban income gap and rural populations decrease as urban populations increase .</a:t>
            </a:r>
          </a:p>
          <a:p>
            <a:r>
              <a:rPr lang="en-US" dirty="0" smtClean="0"/>
              <a:t>This economic inequality is expected to decrease when a certain level of average income is reached and the process associated with </a:t>
            </a:r>
            <a:r>
              <a:rPr lang="en-US" dirty="0" err="1" smtClean="0"/>
              <a:t>industrialisation</a:t>
            </a:r>
            <a:r>
              <a:rPr lang="en-US" dirty="0" smtClean="0"/>
              <a:t> ,such as democratization and the development of a welfare state, take hold.</a:t>
            </a:r>
            <a:endParaRPr lang="en-US" dirty="0"/>
          </a:p>
        </p:txBody>
      </p:sp>
    </p:spTree>
    <p:extLst>
      <p:ext uri="{BB962C8B-B14F-4D97-AF65-F5344CB8AC3E}">
        <p14:creationId xmlns:p14="http://schemas.microsoft.com/office/powerpoint/2010/main" val="3871284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33800"/>
            <a:ext cx="8229600" cy="1143000"/>
          </a:xfrm>
        </p:spPr>
        <p:txBody>
          <a:bodyPr>
            <a:normAutofit/>
          </a:bodyPr>
          <a:lstStyle/>
          <a:p>
            <a:pPr algn="l"/>
            <a:r>
              <a:rPr lang="en-US" sz="3600" dirty="0" smtClean="0"/>
              <a:t>CONCLUSION</a:t>
            </a:r>
            <a:endParaRPr lang="en-US" sz="3600"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400" dirty="0" err="1" smtClean="0"/>
              <a:t>Kuznet’s</a:t>
            </a:r>
            <a:r>
              <a:rPr lang="en-US" sz="2400" dirty="0" smtClean="0"/>
              <a:t> </a:t>
            </a:r>
            <a:r>
              <a:rPr lang="en-US" sz="2400" dirty="0"/>
              <a:t>himself emphasized the fragility of his data among other caveats in his paper.</a:t>
            </a:r>
          </a:p>
          <a:p>
            <a:r>
              <a:rPr lang="en-US" sz="2400" dirty="0"/>
              <a:t>It is representation of historical differences in economic development and inequality between countries </a:t>
            </a:r>
            <a:r>
              <a:rPr lang="en-US" sz="2400" dirty="0" smtClean="0"/>
              <a:t>.</a:t>
            </a:r>
            <a:endParaRPr lang="en-US" sz="2400" dirty="0"/>
          </a:p>
          <a:p>
            <a:r>
              <a:rPr lang="en-US" sz="2400" dirty="0"/>
              <a:t>More countries had </a:t>
            </a:r>
            <a:r>
              <a:rPr lang="en-US" sz="2400" dirty="0" err="1"/>
              <a:t>undergon</a:t>
            </a:r>
            <a:r>
              <a:rPr lang="en-US" sz="2400" dirty="0"/>
              <a:t> rapid economic growth .</a:t>
            </a:r>
          </a:p>
          <a:p>
            <a:endParaRPr lang="en-US" sz="2400" dirty="0"/>
          </a:p>
          <a:p>
            <a:endParaRPr lang="en-US" sz="2400" dirty="0"/>
          </a:p>
          <a:p>
            <a:endParaRPr lang="en-US" sz="2400" dirty="0"/>
          </a:p>
          <a:p>
            <a:endParaRPr lang="en-US" sz="2400" dirty="0" smtClean="0"/>
          </a:p>
          <a:p>
            <a:r>
              <a:rPr lang="en-US" sz="2400" dirty="0" smtClean="0"/>
              <a:t>Workers migrated agriculture to industry and</a:t>
            </a:r>
          </a:p>
          <a:p>
            <a:r>
              <a:rPr lang="en-US" sz="2400" dirty="0" smtClean="0"/>
              <a:t>Rural workers moved to urban jobs </a:t>
            </a:r>
          </a:p>
          <a:p>
            <a:r>
              <a:rPr lang="en-US" sz="2400" dirty="0" smtClean="0"/>
              <a:t>Increase in inequality </a:t>
            </a:r>
          </a:p>
          <a:p>
            <a:r>
              <a:rPr lang="en-US" sz="2400" dirty="0" err="1" smtClean="0"/>
              <a:t>Democratisation</a:t>
            </a:r>
            <a:r>
              <a:rPr lang="en-US" sz="2400" dirty="0" smtClean="0"/>
              <a:t> –Equality</a:t>
            </a:r>
          </a:p>
        </p:txBody>
      </p:sp>
      <p:sp>
        <p:nvSpPr>
          <p:cNvPr id="4" name="TextBox 3"/>
          <p:cNvSpPr txBox="1"/>
          <p:nvPr/>
        </p:nvSpPr>
        <p:spPr>
          <a:xfrm>
            <a:off x="685800" y="838200"/>
            <a:ext cx="4648200" cy="584775"/>
          </a:xfrm>
          <a:prstGeom prst="rect">
            <a:avLst/>
          </a:prstGeom>
          <a:noFill/>
        </p:spPr>
        <p:txBody>
          <a:bodyPr wrap="square" rtlCol="0">
            <a:spAutoFit/>
          </a:bodyPr>
          <a:lstStyle/>
          <a:p>
            <a:r>
              <a:rPr lang="en-US" sz="3200" dirty="0" smtClean="0">
                <a:solidFill>
                  <a:srgbClr val="FFFF00"/>
                </a:solidFill>
              </a:rPr>
              <a:t>CRITISISM</a:t>
            </a:r>
            <a:endParaRPr lang="en-US" sz="3200" dirty="0">
              <a:solidFill>
                <a:srgbClr val="FFFF00"/>
              </a:solidFill>
            </a:endParaRPr>
          </a:p>
        </p:txBody>
      </p:sp>
    </p:spTree>
    <p:extLst>
      <p:ext uri="{BB962C8B-B14F-4D97-AF65-F5344CB8AC3E}">
        <p14:creationId xmlns:p14="http://schemas.microsoft.com/office/powerpoint/2010/main" val="506209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352</TotalTime>
  <Words>1405</Words>
  <Application>Microsoft Office PowerPoint</Application>
  <PresentationFormat>On-screen Show (4:3)</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ENVIRONMENTAL ECONOMICS UNIT 2</vt:lpstr>
      <vt:lpstr>Environment</vt:lpstr>
      <vt:lpstr>DEVELOPMENT</vt:lpstr>
      <vt:lpstr>ENVIRONMENT V/S DEVELOPMENT</vt:lpstr>
      <vt:lpstr>ENVIRONMENTAL STRESS </vt:lpstr>
      <vt:lpstr>ENVIRONMENTAL KUZNET’S CURVE</vt:lpstr>
      <vt:lpstr>HYPOTHESIS</vt:lpstr>
      <vt:lpstr>THEORY </vt:lpstr>
      <vt:lpstr>CONCLUSION</vt:lpstr>
      <vt:lpstr>SUSTAINABLE DEVELOPMENT </vt:lpstr>
      <vt:lpstr>PowerPoint Presentation</vt:lpstr>
      <vt:lpstr>NATURAL RESOURCE </vt:lpstr>
      <vt:lpstr>RENEWABLE RESOURCES </vt:lpstr>
      <vt:lpstr>NON RENEWABLE RESOURCES</vt:lpstr>
      <vt:lpstr>Definition of scarcity role of natural resources in Extraction and productive activity</vt:lpstr>
      <vt:lpstr>PowerPoint Presentation</vt:lpstr>
      <vt:lpstr>UNCERTAINITY OF RESOURCE </vt:lpstr>
      <vt:lpstr> RESOURCE EXTRACTION AND ENVIRONMENTAL COST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dc:creator>crystal computer</dc:creator>
  <cp:lastModifiedBy>crystal computer</cp:lastModifiedBy>
  <cp:revision>33</cp:revision>
  <dcterms:created xsi:type="dcterms:W3CDTF">2020-08-11T04:19:05Z</dcterms:created>
  <dcterms:modified xsi:type="dcterms:W3CDTF">2020-11-03T14:14:42Z</dcterms:modified>
</cp:coreProperties>
</file>